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9D2A-E63D-40AB-9800-B3D005B155C9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FA6E9-1C81-4A4B-8500-3B5251EB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0C2E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Myriad Pro Cond" pitchFamily="37" charset="0"/>
            </a:endParaRPr>
          </a:p>
        </p:txBody>
      </p:sp>
      <p:pic>
        <p:nvPicPr>
          <p:cNvPr id="5" name="Picture 26" descr="W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981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WH Element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5908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6400800" cy="1752600"/>
          </a:xfrm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722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A2A694-848F-4C65-9006-C4C572FF981D}" type="datetime1">
              <a:rPr lang="en-US" smtClean="0"/>
              <a:t>5/31/2016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172200"/>
            <a:ext cx="2362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10200" y="6172200"/>
            <a:ext cx="1600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18DF3-A4E8-4003-A562-611CF14F0B91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013" y="228600"/>
            <a:ext cx="17430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28600"/>
            <a:ext cx="5078413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F2E39-B530-4E2D-B154-106C3C80E569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10476-1487-40AC-8D8E-3F3503EBB4A6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1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1ACD6-171D-46B5-A364-1FC97EF87184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447800"/>
            <a:ext cx="34099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3550" y="1447800"/>
            <a:ext cx="34115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1AEE5-B2D4-4C18-8475-2D23C6DDF291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FE198-9984-4D4F-8971-88B8E30564C6}" type="datetime1">
              <a:rPr lang="en-US" smtClean="0"/>
              <a:t>5/31/2016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9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6C8C8-73A5-4CA4-9E28-8CDCCC17A739}" type="datetime1">
              <a:rPr lang="en-US" smtClean="0"/>
              <a:t>5/31/2016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C61E8-33D5-44E4-A649-0D517B09FD50}" type="datetime1">
              <a:rPr lang="en-US" smtClean="0"/>
              <a:t>5/31/2016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358B0-A320-4D87-8D2F-BD196ABB508F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B6CB8-CB14-4E36-A59A-970FECA2D3B3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62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447800"/>
            <a:ext cx="6973888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324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2B973BCF-1553-47BD-88F8-2C8B9A1C51C7}" type="datetime1">
              <a:rPr lang="en-US" smtClean="0"/>
              <a:t>5/31/2016</a:t>
            </a:fld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4E05E1FA-5DB4-4FF2-A7DD-C9B6D501002E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25" descr="WH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10001"/>
          <a:stretch>
            <a:fillRect/>
          </a:stretch>
        </p:blipFill>
        <p:spPr bwMode="auto">
          <a:xfrm>
            <a:off x="-76200" y="0"/>
            <a:ext cx="242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6" descr="WH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791200"/>
            <a:ext cx="908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Myriad Pro Bold Cond" pitchFamily="37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Myriad Pro Bold Cond" pitchFamily="37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Myriad Pro Bold Cond" pitchFamily="37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Myriad Pro Bold Cond" pitchFamily="37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Myriad Pro Bold Cond" pitchFamily="3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Myriad Pro Bold Cond" pitchFamily="3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Myriad Pro Bold Cond" pitchFamily="3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C2E82"/>
          </a:solidFill>
          <a:latin typeface="Myriad Pro Bold Cond" pitchFamily="3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D97C3"/>
        </a:buClr>
        <a:buSzPct val="6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TETANUS “Lockjaw”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Paula Stagg, RNMN </a:t>
            </a:r>
            <a:r>
              <a:rPr lang="en-CA" dirty="0"/>
              <a:t>WH IPAC </a:t>
            </a:r>
            <a:r>
              <a:rPr lang="en-CA" dirty="0" smtClean="0"/>
              <a:t>Specialist</a:t>
            </a:r>
          </a:p>
          <a:p>
            <a:r>
              <a:rPr lang="en-CA" dirty="0" smtClean="0"/>
              <a:t>Tracey Reid, RN WH ICP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Enters body through a wound</a:t>
            </a:r>
          </a:p>
          <a:p>
            <a:r>
              <a:rPr lang="en-CA" dirty="0" smtClean="0"/>
              <a:t>Spores germinate (incubation 3-21 days)</a:t>
            </a:r>
          </a:p>
          <a:p>
            <a:r>
              <a:rPr lang="en-CA" dirty="0" smtClean="0"/>
              <a:t>Produce toxins which are spread to CNS via blood and lymphatics</a:t>
            </a:r>
          </a:p>
          <a:p>
            <a:r>
              <a:rPr lang="en-CA" dirty="0" smtClean="0"/>
              <a:t>Toxin interferes with neurotransmitters causing unopposed muscle contraction and spasm.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" y="4724400"/>
            <a:ext cx="22685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" y="2057400"/>
            <a:ext cx="1828800" cy="161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8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60769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laboratory testing available (tetanus is ubiquitous in the environment)</a:t>
            </a:r>
          </a:p>
          <a:p>
            <a:r>
              <a:rPr lang="en-CA" dirty="0" smtClean="0"/>
              <a:t>Clinical manifestations in conjunction with known exposure and poor vaccination (4 known types)</a:t>
            </a:r>
          </a:p>
          <a:p>
            <a:pPr lvl="1"/>
            <a:r>
              <a:rPr lang="en-CA" u="sng" dirty="0" smtClean="0"/>
              <a:t>Local tetanus- </a:t>
            </a:r>
            <a:r>
              <a:rPr lang="en-CA" dirty="0" smtClean="0"/>
              <a:t>uncommon: persistent contraction of muscles in the same anatomic area as the injury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866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u="sng" dirty="0" smtClean="0"/>
              <a:t>Cephalic tetanus- </a:t>
            </a:r>
            <a:r>
              <a:rPr lang="en-CA" dirty="0" smtClean="0"/>
              <a:t>rare form, occurs for otitis media or crush head injuries</a:t>
            </a:r>
          </a:p>
          <a:p>
            <a:pPr lvl="1"/>
            <a:r>
              <a:rPr lang="en-CA" u="sng" dirty="0" smtClean="0"/>
              <a:t>Generalized tetanus-</a:t>
            </a:r>
            <a:r>
              <a:rPr lang="en-CA" dirty="0" smtClean="0"/>
              <a:t> most common</a:t>
            </a:r>
          </a:p>
          <a:p>
            <a:pPr lvl="2"/>
            <a:r>
              <a:rPr lang="en-CA" dirty="0" smtClean="0"/>
              <a:t>Trismus aka: Lockjaw</a:t>
            </a:r>
          </a:p>
          <a:p>
            <a:pPr lvl="2"/>
            <a:r>
              <a:rPr lang="en-CA" dirty="0" smtClean="0"/>
              <a:t>Stiffness of the neck</a:t>
            </a:r>
          </a:p>
          <a:p>
            <a:pPr lvl="2"/>
            <a:r>
              <a:rPr lang="en-CA" dirty="0" smtClean="0"/>
              <a:t>Difficulty swallowing</a:t>
            </a:r>
          </a:p>
          <a:p>
            <a:pPr lvl="2"/>
            <a:r>
              <a:rPr lang="en-CA" dirty="0" smtClean="0"/>
              <a:t>Rigidity of abdominal muscles</a:t>
            </a:r>
          </a:p>
          <a:p>
            <a:pPr lvl="2"/>
            <a:r>
              <a:rPr lang="en-CA" dirty="0" smtClean="0"/>
              <a:t>May also include: fever, sweating, increased BP, rapid heart beat</a:t>
            </a:r>
          </a:p>
          <a:p>
            <a:pPr lvl="2"/>
            <a:r>
              <a:rPr lang="en-CA" dirty="0" smtClean="0"/>
              <a:t>Complete recovery may take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" y="3428206"/>
            <a:ext cx="22685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u="sng" dirty="0" smtClean="0"/>
              <a:t>Neonatal Tetanus:</a:t>
            </a:r>
            <a:r>
              <a:rPr lang="en-CA" dirty="0" smtClean="0"/>
              <a:t> generalized form of tetanus occurring in newborns</a:t>
            </a:r>
          </a:p>
          <a:p>
            <a:pPr lvl="2"/>
            <a:r>
              <a:rPr lang="en-CA" dirty="0" smtClean="0"/>
              <a:t>Infant lacks passive immunity because mother not vaccinated</a:t>
            </a:r>
          </a:p>
          <a:p>
            <a:pPr lvl="2"/>
            <a:r>
              <a:rPr lang="en-CA" dirty="0" smtClean="0"/>
              <a:t>Occurs through infection of the unhealed umbilical stump, usually when cord cut with unsterile instrument</a:t>
            </a:r>
          </a:p>
          <a:p>
            <a:pPr lvl="2"/>
            <a:r>
              <a:rPr lang="en-CA" dirty="0" smtClean="0"/>
              <a:t>Higher risk in developing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1704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8999"/>
            <a:ext cx="2590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3429000" cy="19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6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Clean wound-antibiotics NOT recommended</a:t>
            </a:r>
          </a:p>
          <a:p>
            <a:r>
              <a:rPr lang="en-CA" dirty="0" smtClean="0"/>
              <a:t>Supportive therapy for spasms</a:t>
            </a:r>
          </a:p>
          <a:p>
            <a:r>
              <a:rPr lang="en-CA" dirty="0" smtClean="0"/>
              <a:t>Airway management critical</a:t>
            </a:r>
          </a:p>
          <a:p>
            <a:r>
              <a:rPr lang="en-CA" dirty="0" smtClean="0"/>
              <a:t>Tetanus Immune Globulin + or - vaccination</a:t>
            </a:r>
          </a:p>
          <a:p>
            <a:pPr lvl="1"/>
            <a:r>
              <a:rPr lang="en-CA" dirty="0" smtClean="0"/>
              <a:t>*500 units “usual dose”</a:t>
            </a:r>
            <a:r>
              <a:rPr lang="en-US" dirty="0" smtClean="0"/>
              <a:t> (see next slide for PHAC and CDC Table of recommendations)</a:t>
            </a:r>
          </a:p>
          <a:p>
            <a:pPr lvl="1"/>
            <a:r>
              <a:rPr lang="en-CA" dirty="0" smtClean="0"/>
              <a:t>*Not our experience!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0678"/>
            <a:ext cx="5553075" cy="49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667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Vaccination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Prevention is best</a:t>
            </a:r>
          </a:p>
          <a:p>
            <a:r>
              <a:rPr lang="en-CA" dirty="0" smtClean="0"/>
              <a:t>Vaccinate with a minimum of a primary series.</a:t>
            </a:r>
          </a:p>
          <a:p>
            <a:r>
              <a:rPr lang="en-CA" dirty="0" smtClean="0"/>
              <a:t>Adults should have boosters every 10 years with Td or </a:t>
            </a:r>
            <a:r>
              <a:rPr lang="en-CA" dirty="0" err="1" smtClean="0"/>
              <a:t>Tdap</a:t>
            </a:r>
            <a:r>
              <a:rPr lang="en-CA" dirty="0" smtClean="0"/>
              <a:t>*</a:t>
            </a:r>
          </a:p>
          <a:p>
            <a:r>
              <a:rPr lang="en-CA" dirty="0" smtClean="0"/>
              <a:t>Only Vaccine preventable disease that is NOT contagious-therefor no heard immunity.</a:t>
            </a:r>
          </a:p>
          <a:p>
            <a:r>
              <a:rPr lang="en-CA" dirty="0" smtClean="0"/>
              <a:t>Review to 2007 only 1 case of Tetanus reported.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NL Vaccination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9" y="13716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8859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07234"/>
            <a:ext cx="60293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41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 year old male presented to E.R. with difficulty swallowing &amp; increasing neck stiffness for the last few days that started to spasm</a:t>
            </a:r>
          </a:p>
          <a:p>
            <a:r>
              <a:rPr lang="en-US" dirty="0"/>
              <a:t>No medications, no known </a:t>
            </a:r>
            <a:r>
              <a:rPr lang="en-US" dirty="0" smtClean="0"/>
              <a:t>allergies</a:t>
            </a:r>
          </a:p>
          <a:p>
            <a:r>
              <a:rPr lang="en-US" dirty="0" smtClean="0"/>
              <a:t>Decreased R.O.M. in his neck</a:t>
            </a:r>
          </a:p>
          <a:p>
            <a:r>
              <a:rPr lang="en-US" dirty="0" smtClean="0"/>
              <a:t>Client stated last tetanus was 20 years ago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History of Tetanus</a:t>
            </a:r>
          </a:p>
          <a:p>
            <a:r>
              <a:rPr lang="en-CA" i="1" dirty="0" smtClean="0"/>
              <a:t>Clostridium </a:t>
            </a:r>
            <a:r>
              <a:rPr lang="en-CA" i="1" dirty="0" err="1" smtClean="0"/>
              <a:t>tetani</a:t>
            </a:r>
            <a:endParaRPr lang="en-CA" i="1" dirty="0" smtClean="0"/>
          </a:p>
          <a:p>
            <a:r>
              <a:rPr lang="en-CA" dirty="0" smtClean="0"/>
              <a:t>Epidemiology </a:t>
            </a:r>
          </a:p>
          <a:p>
            <a:r>
              <a:rPr lang="en-CA" dirty="0" smtClean="0"/>
              <a:t>Clinical Features and Diagnosis</a:t>
            </a:r>
          </a:p>
          <a:p>
            <a:r>
              <a:rPr lang="en-CA" dirty="0" smtClean="0"/>
              <a:t>Medical Management</a:t>
            </a:r>
          </a:p>
          <a:p>
            <a:r>
              <a:rPr lang="en-CA" dirty="0" smtClean="0"/>
              <a:t>Vaccination</a:t>
            </a:r>
          </a:p>
          <a:p>
            <a:pPr lvl="1"/>
            <a:r>
              <a:rPr lang="en-CA" dirty="0" smtClean="0"/>
              <a:t>NL rates</a:t>
            </a:r>
          </a:p>
          <a:p>
            <a:r>
              <a:rPr lang="en-CA" dirty="0" smtClean="0"/>
              <a:t>WH case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 Case </a:t>
            </a:r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reported working with metal 1 week ago &amp; a piece of metal pierced his index finger.  Dark area noted, suggestive of a foreign object in his finger</a:t>
            </a:r>
          </a:p>
          <a:p>
            <a:r>
              <a:rPr lang="en-US" dirty="0" smtClean="0"/>
              <a:t>Treated with local debridement</a:t>
            </a:r>
          </a:p>
          <a:p>
            <a:r>
              <a:rPr lang="en-US" dirty="0" smtClean="0"/>
              <a:t>3,000 units of Tetanus Immune globulin(</a:t>
            </a:r>
            <a:r>
              <a:rPr lang="en-US" dirty="0" err="1" smtClean="0"/>
              <a:t>TIg</a:t>
            </a:r>
            <a:r>
              <a:rPr lang="en-US" dirty="0" smtClean="0"/>
              <a:t>), </a:t>
            </a:r>
            <a:r>
              <a:rPr lang="en-US" dirty="0" err="1" smtClean="0"/>
              <a:t>Tdap</a:t>
            </a:r>
            <a:r>
              <a:rPr lang="en-US" dirty="0" smtClean="0"/>
              <a:t> vaccine, IV </a:t>
            </a:r>
            <a:r>
              <a:rPr lang="en-US" dirty="0" err="1" smtClean="0"/>
              <a:t>Flagyl</a:t>
            </a:r>
            <a:r>
              <a:rPr lang="en-US" dirty="0" smtClean="0"/>
              <a:t> given &amp; Diazepam for spasms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 Case </a:t>
            </a:r>
            <a:r>
              <a:rPr lang="en-US" dirty="0" err="1" smtClean="0"/>
              <a:t>Cont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Transferred to ICU until clinically stable</a:t>
            </a:r>
          </a:p>
          <a:p>
            <a:r>
              <a:rPr lang="en-US" dirty="0" smtClean="0"/>
              <a:t>Transferred to the floor after 4 days</a:t>
            </a:r>
          </a:p>
          <a:p>
            <a:r>
              <a:rPr lang="en-US" dirty="0" smtClean="0"/>
              <a:t>Discharged the day after</a:t>
            </a:r>
          </a:p>
          <a:p>
            <a:r>
              <a:rPr lang="en-US" dirty="0" smtClean="0"/>
              <a:t>PHN to follow up with Tetanus vaccines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3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of Tetanus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Clinical descriptions date back to 5</a:t>
            </a:r>
            <a:r>
              <a:rPr lang="en-CA" baseline="30000" dirty="0" smtClean="0"/>
              <a:t>th</a:t>
            </a:r>
            <a:r>
              <a:rPr lang="en-CA" dirty="0" smtClean="0"/>
              <a:t> century</a:t>
            </a:r>
          </a:p>
          <a:p>
            <a:r>
              <a:rPr lang="en-CA" dirty="0" smtClean="0"/>
              <a:t>Discovered in 1884 by Carle and </a:t>
            </a:r>
            <a:r>
              <a:rPr lang="en-CA" dirty="0" err="1" smtClean="0"/>
              <a:t>Rattone</a:t>
            </a:r>
            <a:endParaRPr lang="en-CA" dirty="0" smtClean="0"/>
          </a:p>
          <a:p>
            <a:pPr marL="742950" lvl="2" indent="-342900"/>
            <a:r>
              <a:rPr lang="en-CA" dirty="0" smtClean="0"/>
              <a:t>Injected pus from a fatal human case into animals</a:t>
            </a:r>
          </a:p>
          <a:p>
            <a:r>
              <a:rPr lang="en-CA" dirty="0" err="1" smtClean="0"/>
              <a:t>Nicolaier</a:t>
            </a:r>
            <a:r>
              <a:rPr lang="en-CA" dirty="0" smtClean="0"/>
              <a:t> (1884) produced tetanus in animals with injection of soil samples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of Tetanus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1889 </a:t>
            </a:r>
            <a:r>
              <a:rPr lang="en-CA" dirty="0" err="1" smtClean="0"/>
              <a:t>Kitasato</a:t>
            </a:r>
            <a:r>
              <a:rPr lang="en-CA" dirty="0" smtClean="0"/>
              <a:t> reported the toxin could be neutralized by specific antibodies</a:t>
            </a:r>
          </a:p>
          <a:p>
            <a:r>
              <a:rPr lang="en-CA" dirty="0" smtClean="0"/>
              <a:t>1897 </a:t>
            </a:r>
            <a:r>
              <a:rPr lang="en-CA" dirty="0" err="1" smtClean="0"/>
              <a:t>Nocard</a:t>
            </a:r>
            <a:r>
              <a:rPr lang="en-CA" dirty="0" smtClean="0"/>
              <a:t> demonstrated protective effect of passively transferred antitoxin in humans</a:t>
            </a:r>
          </a:p>
          <a:p>
            <a:r>
              <a:rPr lang="en-CA" dirty="0" smtClean="0"/>
              <a:t>WWI first time used for treatment and prophylaxis.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of Tetanus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Early 1920’s Ramon developed a method to inactive tetanus toxin with formaldehyde</a:t>
            </a:r>
          </a:p>
          <a:p>
            <a:r>
              <a:rPr lang="en-CA" dirty="0" smtClean="0"/>
              <a:t>1924 </a:t>
            </a:r>
            <a:r>
              <a:rPr lang="en-CA" dirty="0" err="1" smtClean="0"/>
              <a:t>Descombey</a:t>
            </a:r>
            <a:r>
              <a:rPr lang="en-CA" dirty="0" smtClean="0"/>
              <a:t> developed tetanus toxoid</a:t>
            </a:r>
          </a:p>
          <a:p>
            <a:r>
              <a:rPr lang="en-CA" dirty="0" smtClean="0"/>
              <a:t>WWII fist wide spread use of tetanus toxoid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Clostridium </a:t>
            </a:r>
            <a:r>
              <a:rPr lang="en-CA" i="1" dirty="0" err="1" smtClean="0"/>
              <a:t>tetani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Slender, gram-positive, anaerobic rod that may develop a terminal spore, giving it a drumstick appearance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3525508"/>
            <a:ext cx="26077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25507"/>
            <a:ext cx="2743200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Clostridium </a:t>
            </a:r>
            <a:r>
              <a:rPr lang="en-CA" i="1" dirty="0" err="1" smtClean="0"/>
              <a:t>tetani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Organism is sensitive to heat and cannot survive in the presence of oxygen</a:t>
            </a:r>
          </a:p>
          <a:p>
            <a:r>
              <a:rPr lang="en-CA" dirty="0" smtClean="0"/>
              <a:t>Spores are very resistant to heat and usual antiseptics (found in soil and animal feces)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6035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Clostridium </a:t>
            </a:r>
            <a:r>
              <a:rPr lang="en-CA" i="1" dirty="0" err="1" smtClean="0"/>
              <a:t>tetani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Toxin producing:</a:t>
            </a:r>
          </a:p>
          <a:p>
            <a:pPr lvl="1"/>
            <a:r>
              <a:rPr lang="en-CA" dirty="0" err="1" smtClean="0"/>
              <a:t>Tetanolysin</a:t>
            </a:r>
            <a:r>
              <a:rPr lang="en-CA" dirty="0" smtClean="0"/>
              <a:t> (unknown effects on humans)</a:t>
            </a:r>
          </a:p>
          <a:p>
            <a:pPr lvl="1"/>
            <a:r>
              <a:rPr lang="en-CA" dirty="0" err="1" smtClean="0"/>
              <a:t>Tetanospasmin</a:t>
            </a:r>
            <a:r>
              <a:rPr lang="en-CA" dirty="0" smtClean="0"/>
              <a:t>-neurotoxin which causes the clinical manifestations of tetanus</a:t>
            </a:r>
          </a:p>
          <a:p>
            <a:pPr lvl="2"/>
            <a:r>
              <a:rPr lang="en-CA" dirty="0" smtClean="0"/>
              <a:t>One of the most potent toxins known</a:t>
            </a:r>
          </a:p>
          <a:p>
            <a:pPr lvl="2"/>
            <a:r>
              <a:rPr lang="en-CA" dirty="0" smtClean="0"/>
              <a:t>Human lethal dose is 2.5 </a:t>
            </a:r>
            <a:r>
              <a:rPr lang="en-CA" dirty="0" err="1" smtClean="0"/>
              <a:t>nanograms</a:t>
            </a:r>
            <a:r>
              <a:rPr lang="en-CA" dirty="0" smtClean="0"/>
              <a:t>(ng) per Kg of body weight.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Occurrence is worldwide</a:t>
            </a:r>
          </a:p>
          <a:p>
            <a:r>
              <a:rPr lang="en-CA" sz="2800" dirty="0" smtClean="0"/>
              <a:t>Found in soil and intestinal tract of animals and humans</a:t>
            </a:r>
          </a:p>
          <a:p>
            <a:r>
              <a:rPr lang="en-CA" sz="2800" dirty="0" smtClean="0"/>
              <a:t>Primarily transmitted by contaminated wounds</a:t>
            </a:r>
          </a:p>
          <a:p>
            <a:r>
              <a:rPr lang="en-CA" sz="2800" dirty="0" smtClean="0"/>
              <a:t>May be transmitted through surgery, burns, deep puncture wounds, crush wounds, otitis media, IV drug use, dental infection, animal bites, abortion, and pregnancy </a:t>
            </a:r>
          </a:p>
          <a:p>
            <a:r>
              <a:rPr lang="en-CA" sz="2800" b="1" dirty="0" smtClean="0"/>
              <a:t>Not</a:t>
            </a:r>
            <a:r>
              <a:rPr lang="en-CA" sz="2800" dirty="0" smtClean="0"/>
              <a:t> transmitted person to person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E1FA-5DB4-4FF2-A7DD-C9B6D50100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Myriad Pro Bold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7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Western Health Template 2011</Template>
  <TotalTime>355</TotalTime>
  <Words>699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TETANUS “Lockjaw”</vt:lpstr>
      <vt:lpstr>Goals</vt:lpstr>
      <vt:lpstr>History of Tetanus</vt:lpstr>
      <vt:lpstr>History of Tetanus</vt:lpstr>
      <vt:lpstr>History of Tetanus</vt:lpstr>
      <vt:lpstr>Clostridium tetani</vt:lpstr>
      <vt:lpstr>Clostridium tetani</vt:lpstr>
      <vt:lpstr>Clostridium tetani</vt:lpstr>
      <vt:lpstr>Epidemiology</vt:lpstr>
      <vt:lpstr>Clinical Features</vt:lpstr>
      <vt:lpstr>PowerPoint Presentation</vt:lpstr>
      <vt:lpstr>Diagnosis</vt:lpstr>
      <vt:lpstr>Diagnosis</vt:lpstr>
      <vt:lpstr>Diagnosis</vt:lpstr>
      <vt:lpstr>Treatment</vt:lpstr>
      <vt:lpstr>PowerPoint Presentation</vt:lpstr>
      <vt:lpstr>Vaccination</vt:lpstr>
      <vt:lpstr>NL Vaccination Rates</vt:lpstr>
      <vt:lpstr>WH case</vt:lpstr>
      <vt:lpstr>WH Case Cont….</vt:lpstr>
      <vt:lpstr>WH Case Cont…..</vt:lpstr>
    </vt:vector>
  </TitlesOfParts>
  <Company>WesternHealth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TETANUS</dc:title>
  <dc:creator>Stagg, Paula</dc:creator>
  <cp:lastModifiedBy>Stagg, Paula</cp:lastModifiedBy>
  <cp:revision>29</cp:revision>
  <dcterms:created xsi:type="dcterms:W3CDTF">2016-05-25T14:21:00Z</dcterms:created>
  <dcterms:modified xsi:type="dcterms:W3CDTF">2016-05-31T18:15:49Z</dcterms:modified>
</cp:coreProperties>
</file>